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442" r:id="rId5"/>
    <p:sldId id="343" r:id="rId6"/>
    <p:sldId id="443" r:id="rId7"/>
    <p:sldId id="444" r:id="rId8"/>
    <p:sldId id="445" r:id="rId9"/>
    <p:sldId id="380" r:id="rId10"/>
    <p:sldId id="547" r:id="rId11"/>
    <p:sldId id="548" r:id="rId12"/>
    <p:sldId id="549" r:id="rId13"/>
    <p:sldId id="545" r:id="rId14"/>
    <p:sldId id="551"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showGuides="1">
      <p:cViewPr>
        <p:scale>
          <a:sx n="95" d="100"/>
          <a:sy n="95" d="100"/>
        </p:scale>
        <p:origin x="1090" y="168"/>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hyperlink" Target="https://ieeexplore.ieee.org/document/8673352" TargetMode="External"/><Relationship Id="rId4" Type="http://schemas.openxmlformats.org/officeDocument/2006/relationships/hyperlink" Target="https://papers.ssrn.com/sol3/papers.cfm?abstract_id=3833759" TargetMode="External"/><Relationship Id="rId3" Type="http://schemas.openxmlformats.org/officeDocument/2006/relationships/hyperlink" Target="http://cs231n.stanford.edu/reports/2016/pdfs/005_Report.pdf" TargetMode="External"/><Relationship Id="rId2" Type="http://schemas.openxmlformats.org/officeDocument/2006/relationships/hyperlink" Target="https://ieeexplore.ieee.org/document/9825223" TargetMode="External"/><Relationship Id="rId1" Type="http://schemas.openxmlformats.org/officeDocument/2006/relationships/hyperlink" Target="https://www.researchgate.net/publication/339347740_Facial_emotion_recognition_using_convolutional_neural_networks_FERC"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47351"/>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 Analysis</a:t>
            </a:r>
            <a:endParaRPr lang="en-US" sz="2000" b="1" dirty="0">
              <a:solidFill>
                <a:schemeClr val="bg1">
                  <a:lumMod val="95000"/>
                </a:schemeClr>
              </a:solidFill>
            </a:endParaRP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Parthasarthy.R</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au312821203015</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Agni College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3485"/>
          </a:xfrm>
          <a:prstGeom prst="rect">
            <a:avLst/>
          </a:prstGeom>
          <a:noFill/>
        </p:spPr>
        <p:txBody>
          <a:bodyPr wrap="square">
            <a:spAutoFit/>
          </a:bodyPr>
          <a:lstStyle/>
          <a:p>
            <a:pPr marL="285750" indent="-285750">
              <a:buFont typeface="Arial" panose="020B0604020202020204" pitchFamily="34" charset="0"/>
              <a:buChar char="•"/>
            </a:pPr>
            <a:r>
              <a:rPr lang="en-US" altLang="en-IN" dirty="0"/>
              <a:t>Utilized historical price data of agricultural raw materials to develop predictive models for forecasting future prices.</a:t>
            </a:r>
            <a:endParaRPr lang="en-US" altLang="en-IN" dirty="0"/>
          </a:p>
          <a:p>
            <a:pPr marL="285750" indent="-28575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Choose suitable algorithms such as time series forecasting models (e.g., ARIMA, SARIMA, Prophet) or regression models (e.g., Linear Regression, Random Forest Regression, Gradient Boosting Regression).</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Leverage insights from exploratory data analysis (EDA) to inform feature selection and model training processes, ensuring alignment with observed patterns and trends.</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Evaluated the model performance using established metrics like Mean Absolute Error (MAE), Mean Squared Error (MSE), or Root Mean Squared Error (RMSE), alongside cross-validation techniques to validate predictive accuracy.</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Visualized model predictions alongside actual price data, facilitating interpretation and communication of forecasted trends to stakeholders, enabling informed decision-making in agricultural markets.</a:t>
            </a:r>
            <a:endParaRPr lang="en-US" alt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endParaRPr lang="en-US" sz="1600" b="1" dirty="0">
              <a:solidFill>
                <a:srgbClr val="213163"/>
              </a:solidFill>
            </a:endParaRP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538220"/>
          </a:xfrm>
          <a:prstGeom prst="rect">
            <a:avLst/>
          </a:prstGeom>
          <a:noFill/>
        </p:spPr>
        <p:txBody>
          <a:bodyPr wrap="square" rtlCol="0">
            <a:spAutoFit/>
          </a:bodyPr>
          <a:p>
            <a:pPr marL="285750" indent="-285750">
              <a:buFont typeface="Arial" panose="020B0604020202020204" pitchFamily="34" charset="0"/>
              <a:buChar char="•"/>
            </a:pPr>
            <a:r>
              <a:rPr lang="en-US"/>
              <a:t>Identified top 10 materials with the highest and lowest prices, providing insights into market valuation and potential investment opportunities or risks.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Calculated percentage changes in prices for each material, highlighting materials with significant price fluctuations over time, guiding strategic decision-making for stakeholders.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Analyzed price changes over the years, revealing trends and variations in prices across different materials, aiding in understanding market dynamics and planning future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Investigated correlations between numerical variables, revealing potential relationships and dependencies between agricultural materials, facilitating risk management and portfolio diversification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Leveraged insights from exploratory data analysis to develop predictive models for forecasting future prices, enabling stakeholders to anticipate market trends and make informed decisions in the agricultural sector.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424815" y="1293495"/>
            <a:ext cx="8295005" cy="27463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Enhance predictive models for more accurate forecasting of agricultural raw material prices using advanced machine learning techniques.</a:t>
            </a:r>
            <a:endParaRPr lang="en-US" dirty="0"/>
          </a:p>
          <a:p>
            <a:pPr marL="285750" indent="-285750">
              <a:spcAft>
                <a:spcPts val="800"/>
              </a:spcAft>
              <a:buClr>
                <a:srgbClr val="213163"/>
              </a:buClr>
              <a:buFont typeface="Arial" panose="020B0604020202020204" pitchFamily="34" charset="0"/>
              <a:buChar char="•"/>
            </a:pPr>
            <a:r>
              <a:rPr lang="en-US" dirty="0"/>
              <a:t>Incorporate additional external factors like weather patterns and geopolitical events to improve model robustness and capture broader market influences.</a:t>
            </a:r>
            <a:endParaRPr lang="en-US" dirty="0"/>
          </a:p>
          <a:p>
            <a:pPr marL="285750" indent="-285750">
              <a:spcAft>
                <a:spcPts val="800"/>
              </a:spcAft>
              <a:buClr>
                <a:srgbClr val="213163"/>
              </a:buClr>
              <a:buFont typeface="Arial" panose="020B0604020202020204" pitchFamily="34" charset="0"/>
              <a:buChar char="•"/>
            </a:pPr>
            <a:r>
              <a:rPr lang="en-US" dirty="0"/>
              <a:t>Integrate real-time data feeds to update the dataset continuously, enabling dynamic model recalibration and timely decision-making.</a:t>
            </a:r>
            <a:endParaRPr lang="en-US" dirty="0"/>
          </a:p>
          <a:p>
            <a:pPr marL="285750" indent="-285750">
              <a:spcAft>
                <a:spcPts val="800"/>
              </a:spcAft>
              <a:buClr>
                <a:srgbClr val="213163"/>
              </a:buClr>
              <a:buFont typeface="Arial" panose="020B0604020202020204" pitchFamily="34" charset="0"/>
              <a:buChar char="•"/>
            </a:pPr>
            <a:r>
              <a:rPr lang="en-US" dirty="0"/>
              <a:t>Extend analysis to specific agricultural sectors for tailored insights, addressing unique challenges and opportunities within each sector.</a:t>
            </a:r>
            <a:endParaRPr lang="en-US" dirty="0"/>
          </a:p>
          <a:p>
            <a:pPr marL="285750" indent="-285750">
              <a:spcAft>
                <a:spcPts val="800"/>
              </a:spcAft>
              <a:buClr>
                <a:srgbClr val="213163"/>
              </a:buClr>
              <a:buFont typeface="Arial" panose="020B0604020202020204" pitchFamily="34" charset="0"/>
              <a:buChar char="•"/>
            </a:pPr>
            <a:r>
              <a:rPr lang="en-US" dirty="0"/>
              <a:t>Develop decision support systems for stakeholders, providing actionable insights and recommendations for strategic planning and risk management in the agricultural industry.</a:t>
            </a:r>
            <a:endParaRPr lang="en-US" dirty="0"/>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endParaRPr lang="en-US" sz="1600" b="1" dirty="0">
              <a:solidFill>
                <a:srgbClr val="213163"/>
              </a:solidFill>
            </a:endParaRP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10" name="Untitled2.ipynb - Colab - Google Chrome 2024-04-11 22-49-1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21640" y="1071880"/>
            <a:ext cx="8253730" cy="35267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23355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spcAft>
                <a:spcPts val="800"/>
              </a:spcAft>
              <a:buClr>
                <a:srgbClr val="213163"/>
              </a:buClr>
              <a:buFont typeface="Arial" panose="020B0604020202020204" pitchFamily="34" charset="0"/>
              <a:buNone/>
            </a:pPr>
            <a:r>
              <a:rPr lang="en-US" dirty="0"/>
              <a:t>In summary, this project has successfully analyzed agricultural raw material prices, uncovering trends, fluctuations, and correlations. The identification of high and low-range materials, coupled with percentage change analysis, provides valuable insights for stakeholders. Additionally, the exploration of price dynamics over the years offers a comprehensive understanding of market trends. The development of predictive models opens doors for forecasting future prices, aiding in strategic decision-making. Moving forward, integrating real-time data and refining models can further enhance predictive accuracy. Overall, this project serves as a valuable tool for stakeholders navigating the agricultural market, offering actionable insights to optimize investment strategies and mitigate risks.</a:t>
            </a:r>
            <a:endParaRPr lang="en-US" dirty="0"/>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1"/>
              </a:rPr>
              <a:t>https://pandas.pydata.org/docs/</a:t>
            </a:r>
            <a:endParaRPr lang="en-US" b="0" i="0" dirty="0">
              <a:solidFill>
                <a:srgbClr val="0000FF"/>
              </a:solidFill>
              <a:effectLst/>
              <a:hlinkClick r:id="rId1"/>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2"/>
              </a:rPr>
              <a:t>https://seaborn.pydata.org/tutorial.html</a:t>
            </a:r>
            <a:endParaRPr lang="en-US" b="0" i="0" dirty="0">
              <a:solidFill>
                <a:srgbClr val="0000FF"/>
              </a:solidFill>
              <a:effectLst/>
              <a:hlinkClick r:id="rId2"/>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https://seaborn.pydata.org/examples/index.html </a:t>
            </a:r>
            <a:endParaRPr lang="en-US" b="0" i="0" dirty="0">
              <a:solidFill>
                <a:srgbClr val="0000FF"/>
              </a:solidFill>
              <a:effectLst/>
              <a:hlinkClick r:id="rId3"/>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https://pandas.pydata.org/docs/</a:t>
            </a:r>
            <a:endParaRPr lang="en-US" b="0" i="0" dirty="0">
              <a:solidFill>
                <a:srgbClr val="0000FF"/>
              </a:solidFill>
              <a:effectLst/>
              <a:hlinkClick r:id="rId4"/>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https://machinelearningmastery.com/time-series-forecasting/</a:t>
            </a:r>
            <a:endParaRPr lang="en-US" b="0" i="0" dirty="0">
              <a:solidFill>
                <a:srgbClr val="0000FF"/>
              </a:solidFill>
              <a:effectLst/>
              <a:hlinkClick r:id="rId5"/>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endParaRPr lang="en-US" sz="6600" b="1"/>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Aims, Objective &amp; Proposed System/Solution </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Model Development &amp; Algorithm</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Video of the Project</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2462213"/>
          </a:xfrm>
          <a:prstGeom prst="rect">
            <a:avLst/>
          </a:prstGeom>
          <a:noFill/>
        </p:spPr>
        <p:txBody>
          <a:bodyPr wrap="square">
            <a:spAutoFit/>
          </a:bodyPr>
          <a:lstStyle/>
          <a:p>
            <a:r>
              <a:rPr lang="en-IN" dirty="0"/>
              <a:t>This study delves into the exploration of agricultural raw material prices through comprehensive data analysis. The dataset, comprising historical records of raw material prices, is subjected to thorough scrutiny to unveil significant insights. By identifying high and low-range materials based on average prices, we gain valuable understanding of the economic landscape. Moreover, </a:t>
            </a:r>
            <a:r>
              <a:rPr lang="en-IN" dirty="0" err="1"/>
              <a:t>analyzing</a:t>
            </a:r>
            <a:r>
              <a:rPr lang="en-IN" dirty="0"/>
              <a:t> the percentage changes in prices facilitates the identification of materials exhibiting notable fluctuations over time, shedding light on market dynamics. The investigation into the range of price changes further enriches our comprehension of price volatility within the agricultural sector. Additionally, mapping correlations among raw materials offers a nuanced understanding of their interplay and potential implications for pricing strategies. Overall, this exploratory analysis sets the stage for informed decision-making in agricultural economics, providing stakeholders with actionable insights to navigate market uncertainties and optimize resource allocation.</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In the realm of agricultural economics, understanding the dynamics of raw material prices is paramount for effective decision-making and resource allocation. However, the vast array of agricultural raw materials and their fluctuating prices pose a significant challenge for stakeholders.</a:t>
            </a:r>
            <a:endParaRPr lang="en-US" dirty="0"/>
          </a:p>
          <a:p>
            <a:r>
              <a:rPr lang="en-US" dirty="0"/>
              <a:t> </a:t>
            </a:r>
            <a:endParaRPr lang="en-US" dirty="0"/>
          </a:p>
          <a:p>
            <a:pPr marL="285750" indent="-285750">
              <a:buFont typeface="Arial" panose="020B0604020202020204" pitchFamily="34" charset="0"/>
              <a:buChar char="•"/>
            </a:pPr>
            <a:r>
              <a:rPr lang="en-US" dirty="0"/>
              <a:t>There exists a need for a comprehensive analysis framework that can systematically explore raw material prices, identify high and low-range materials, analyze percentage changes over time, and uncover correlations between different materials.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study aims to address this challenge by conducting an exploratory data analysis (EDA) on agricultural raw material prices dataset, ultimately providing stakeholders with actionable insights to navigate market uncertainties and optimize resource allocation strategies.</a:t>
            </a:r>
            <a:br>
              <a:rPr lang="en-US" dirty="0"/>
            </a:b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24536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endParaRPr lang="en-US" i="0" dirty="0">
              <a:solidFill>
                <a:srgbClr val="000000"/>
              </a:solidFill>
              <a:effectLst/>
            </a:endParaRP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30263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1. Identify Price Trends: Analyze historical data to identify trends in agricultural raw material prices over time, including seasonal variations and long-term price movements.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2. Quantify Price Volatility: Calculate the percentage changes in prices for individual raw materials to assess the level of volatility in the market and understand the extent of price fluctuations.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3. Identify High and Low-range Materials: Determine the raw materials exhibiting the highest and lowest price ranges, providing valuable insights into market dynamics and potential opportunities or risks for stakeholders.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4. Explore Correlations: Investigate the relationships between different types of raw materials through statistical methods such as correlation analysis, aiming to uncover patterns or dependencies that could inform strategic decision-making.</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5. Provide Insights for Decision-Making: Offer actionable insights based on the analysis findings to assist stakeholders in making informed decisions regarding pricing strategies, inventory management, and risk mitigation in the agricultural sector.</a:t>
            </a:r>
            <a:endParaRPr lang="en-US" i="0" dirty="0">
              <a:solidFill>
                <a:srgbClr val="000000"/>
              </a:solidFill>
              <a:effectLst/>
            </a:endParaRP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endParaRPr lang="en-US" sz="1600" b="1" dirty="0">
              <a:solidFill>
                <a:srgbClr val="213163"/>
              </a:solidFill>
              <a:latin typeface="+mn-lt"/>
            </a:endParaRP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endParaRPr lang="en-US" sz="1600" b="1" dirty="0">
              <a:solidFill>
                <a:srgbClr val="213163"/>
              </a:solidFill>
            </a:endParaRP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endParaRPr lang="en-US" dirty="0"/>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endParaRPr lang="en-US" dirty="0"/>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endParaRPr lang="en-US" dirty="0"/>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endParaRPr lang="en-US" dirty="0"/>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p>
            <a:pPr algn="ctr"/>
            <a:r>
              <a:rPr lang="en-US"/>
              <a:t>Data Collection</a:t>
            </a:r>
            <a:endParaRPr lang="en-US"/>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p>
            <a:pPr algn="ctr"/>
            <a:r>
              <a:rPr lang="en-US"/>
              <a:t>Data Preprocessing</a:t>
            </a:r>
            <a:endParaRPr lang="en-US"/>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p>
            <a:pPr algn="ctr"/>
            <a:r>
              <a:rPr lang="en-US"/>
              <a:t>Exploratory Data Analysis (EDA)</a:t>
            </a:r>
            <a:endParaRPr lang="en-US"/>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p>
            <a:pPr algn="ctr"/>
            <a:r>
              <a:rPr lang="en-US"/>
              <a:t>Data Collection</a:t>
            </a:r>
            <a:endParaRPr lang="en-US"/>
          </a:p>
        </p:txBody>
      </p:sp>
      <p:sp>
        <p:nvSpPr>
          <p:cNvPr id="24" name="Text Box 23"/>
          <p:cNvSpPr txBox="1"/>
          <p:nvPr/>
        </p:nvSpPr>
        <p:spPr>
          <a:xfrm>
            <a:off x="3639820" y="3219450"/>
            <a:ext cx="1619885" cy="306705"/>
          </a:xfrm>
          <a:prstGeom prst="rect">
            <a:avLst/>
          </a:prstGeom>
          <a:noFill/>
        </p:spPr>
        <p:txBody>
          <a:bodyPr wrap="square" rtlCol="0">
            <a:spAutoFit/>
          </a:bodyPr>
          <a:p>
            <a:pPr algn="ctr"/>
            <a:r>
              <a:rPr lang="en-US"/>
              <a:t>Data Collection</a:t>
            </a:r>
            <a:endParaRPr lang="en-US"/>
          </a:p>
        </p:txBody>
      </p:sp>
      <p:sp>
        <p:nvSpPr>
          <p:cNvPr id="25" name="Text Box 24"/>
          <p:cNvSpPr txBox="1"/>
          <p:nvPr/>
        </p:nvSpPr>
        <p:spPr>
          <a:xfrm>
            <a:off x="6203950" y="3219450"/>
            <a:ext cx="1619885" cy="306705"/>
          </a:xfrm>
          <a:prstGeom prst="rect">
            <a:avLst/>
          </a:prstGeom>
          <a:noFill/>
        </p:spPr>
        <p:txBody>
          <a:bodyPr wrap="square" rtlCol="0">
            <a:spAutoFit/>
          </a:bodyPr>
          <a:p>
            <a:pPr algn="ctr"/>
            <a:r>
              <a:rPr lang="en-US"/>
              <a:t>Data Collection</a:t>
            </a:r>
            <a:endParaRPr lang="en-US"/>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Google Shape;62;g5fab984687_2_0"/>
          <p:cNvSpPr txBox="1"/>
          <p:nvPr/>
        </p:nvSpPr>
        <p:spPr>
          <a:xfrm>
            <a:off x="132397" y="1061211"/>
            <a:ext cx="4386264" cy="3968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 :</a:t>
            </a:r>
            <a:endParaRPr lang="en-US" b="1" dirty="0"/>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endParaRPr lang="en-US"/>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Spanning three years from 2018 to 2020</a:t>
            </a:r>
            <a:endParaRPr lang="en-US"/>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Variables include Year, Material, and Price</a:t>
            </a:r>
            <a:endParaRPr lang="en-US"/>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Materials include Wheat, Corn, Soybeans, Rice, Sugar Cane, Cotton, Barley, and Potatoes</a:t>
            </a:r>
            <a:endParaRPr lang="en-US"/>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Each material has price data recorded for all three years</a:t>
            </a:r>
            <a:endParaRPr lang="en-US"/>
          </a:p>
        </p:txBody>
      </p:sp>
      <p:sp>
        <p:nvSpPr>
          <p:cNvPr id="26" name="Text Box 25"/>
          <p:cNvSpPr txBox="1"/>
          <p:nvPr/>
        </p:nvSpPr>
        <p:spPr>
          <a:xfrm>
            <a:off x="2072005" y="1453515"/>
            <a:ext cx="4648835" cy="306705"/>
          </a:xfrm>
          <a:prstGeom prst="rect">
            <a:avLst/>
          </a:prstGeom>
          <a:noFill/>
        </p:spPr>
        <p:txBody>
          <a:bodyPr wrap="square" rtlCol="0">
            <a:spAutoFit/>
          </a:bodyPr>
          <a:p>
            <a:r>
              <a:rPr lang="en-US"/>
              <a:t>The dataset contains agricultural raw material price data</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9106</Words>
  <Application>WPS Presentation</Application>
  <PresentationFormat>On-screen Show (16:9)</PresentationFormat>
  <Paragraphs>140</Paragraphs>
  <Slides>16</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Janardhan Reddy</cp:lastModifiedBy>
  <cp:revision>175</cp:revision>
  <dcterms:created xsi:type="dcterms:W3CDTF">2024-04-10T04:13:00Z</dcterms:created>
  <dcterms:modified xsi:type="dcterms:W3CDTF">2024-04-11T17:50:35Z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6C73C897EBEE425A91F460CE8E44CA9D_13</vt:lpwstr>
  </property>
  <property fmtid="{D5CDD505-2E9C-101B-9397-08002B2CF9AE}" pid="4" name="KSOProductBuildVer">
    <vt:lpwstr>1033-12.2.0.13472</vt:lpwstr>
  </property>
</Properties>
</file>